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DA59F-6445-4A56-BA1A-8B23B517DACC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7A101-BA62-40FA-B75F-6BB1B2850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46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910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274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846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659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47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022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640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16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25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348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96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983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2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32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285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57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33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11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55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A101-BA62-40FA-B75F-6BB1B28507D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89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E86EC-A011-45F1-81A0-B6D8730AEE6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CA46C-C5AB-48ED-B22E-4C4B194B1A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Principal as </a:t>
            </a:r>
            <a:br>
              <a:rPr lang="en-US" dirty="0" smtClean="0"/>
            </a:br>
            <a:r>
              <a:rPr lang="en-US" dirty="0" smtClean="0"/>
              <a:t>Culture Builder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Saboteurs</a:t>
            </a:r>
          </a:p>
          <a:p>
            <a:r>
              <a:rPr lang="en-US" dirty="0" smtClean="0"/>
              <a:t>Pessimistic storytellers</a:t>
            </a:r>
          </a:p>
          <a:p>
            <a:r>
              <a:rPr lang="en-US" dirty="0" smtClean="0"/>
              <a:t>Keepers of the nightmare</a:t>
            </a:r>
          </a:p>
          <a:p>
            <a:r>
              <a:rPr lang="en-US" dirty="0" err="1" smtClean="0"/>
              <a:t>Negaholics</a:t>
            </a:r>
            <a:endParaRPr lang="en-US" dirty="0" smtClean="0"/>
          </a:p>
          <a:p>
            <a:r>
              <a:rPr lang="en-US" dirty="0" smtClean="0"/>
              <a:t>Prima donnas</a:t>
            </a:r>
          </a:p>
          <a:p>
            <a:r>
              <a:rPr lang="en-US" dirty="0" smtClean="0"/>
              <a:t>Space cadets </a:t>
            </a:r>
          </a:p>
          <a:p>
            <a:r>
              <a:rPr lang="en-US" dirty="0" smtClean="0"/>
              <a:t>Martyrs </a:t>
            </a:r>
          </a:p>
          <a:p>
            <a:r>
              <a:rPr lang="en-US" dirty="0" smtClean="0"/>
              <a:t>deadwood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Outcomes of Strong School Cultures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Principal Leadership in Creating, Maintaining, and Changing Culture Creating School Culture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first set, primary embedding mechanisms: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leaders pay attention to, measure, and control on a regular basis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leaders react to critical incidents and organizational crisis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Observed criteria by which leaders allocate scare resources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 first set, primary embedding mechanisms cont.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4. Deliberate role modeling, teaching, and coaching</a:t>
            </a:r>
          </a:p>
          <a:p>
            <a:pPr marL="514350" indent="-514350">
              <a:buNone/>
            </a:pPr>
            <a:r>
              <a:rPr lang="en-US" dirty="0" smtClean="0"/>
              <a:t>5. Observed criteria by which leaders allocate</a:t>
            </a:r>
          </a:p>
          <a:p>
            <a:pPr marL="514350" indent="-514350">
              <a:buNone/>
            </a:pPr>
            <a:r>
              <a:rPr lang="en-US" dirty="0"/>
              <a:t> </a:t>
            </a:r>
            <a:r>
              <a:rPr lang="en-US" dirty="0" smtClean="0"/>
              <a:t>    rewards and status </a:t>
            </a:r>
          </a:p>
          <a:p>
            <a:pPr marL="514350" indent="-514350">
              <a:buNone/>
            </a:pPr>
            <a:r>
              <a:rPr lang="en-US" dirty="0" smtClean="0"/>
              <a:t>6. Observed criteria by which leaders recruit, select, promote, retire, and excommunicate organizational members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second set of mechanisms acts as culture </a:t>
            </a:r>
            <a:r>
              <a:rPr lang="en-US" dirty="0" err="1" smtClean="0"/>
              <a:t>reinforcers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Organizational design and structure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Organizational systems and procedures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Organizational rites and rituals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Design of physical space, facades, and buildings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Stories, legends, and myths about people and events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Formal statements of organizational philosophy, values, and creed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Maintaining School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veterans</a:t>
            </a:r>
          </a:p>
          <a:p>
            <a:endParaRPr lang="en-US" dirty="0"/>
          </a:p>
          <a:p>
            <a:r>
              <a:rPr lang="en-US" dirty="0" smtClean="0"/>
              <a:t>Internal newcomers</a:t>
            </a:r>
          </a:p>
          <a:p>
            <a:endParaRPr lang="en-US" dirty="0"/>
          </a:p>
          <a:p>
            <a:r>
              <a:rPr lang="en-US" dirty="0" smtClean="0"/>
              <a:t>External constituents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Changing School Culture:</a:t>
            </a:r>
            <a:br>
              <a:rPr lang="en-US" dirty="0" smtClean="0"/>
            </a:br>
            <a:r>
              <a:rPr lang="en-US" sz="4000" dirty="0" smtClean="0"/>
              <a:t>Seven steps in responding to toxic cultures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Confront the negativity head on; give people a chance to vent their venom in a public forum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Shield and support positive cultural elements and staff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Focus energy on the recruitment, selection, and retention of effective, positive staff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Rabidly celebrate the positive and the possible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Consciously and directly focus on eradicating the negative and rebuilding around positive norms and beliefs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 new stories of success, renewal, and accomplishment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Help those who might succeed and thrive in a new district make the move to a new school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Principal Facilitating Others in Understanding and Developing 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Visionary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Symbol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Potter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Actor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Healer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Five Possibilities that Symbolize what Principals and Assistant Principals can do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Symbolize core values in the way offices and classrooms are arranged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Model values through the leader’s demeanor and actions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time to communicate what is important, what should be attended to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Realize that what is appreciated, recognized, and honored signals the key values of what is admirable and achievable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Recognize that official correspondence is a visible measure of values and reinforces the importance of that is being disseminated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Ways to Shape the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 infuse shared values and beliefs into every aspect of the culture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 anoint heroes and heroines, anointing and recognizing the best role models in the school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 observe rituals as a means of building and maintaining </a:t>
            </a:r>
            <a:r>
              <a:rPr lang="en-US" i="1" dirty="0" smtClean="0"/>
              <a:t>esprit de corps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 perpetuate meaningful, value-laden traditions and ceremonies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 Cultural Perspective for Learning in Community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Defining School Culture</a:t>
            </a:r>
          </a:p>
          <a:p>
            <a:pPr>
              <a:buNone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Schein’s Cultural Elements</a:t>
            </a:r>
          </a:p>
          <a:p>
            <a:pPr lvl="1">
              <a:buNone/>
            </a:pPr>
            <a:endParaRPr lang="en-US" dirty="0" smtClean="0"/>
          </a:p>
          <a:p>
            <a:pPr lvl="2"/>
            <a:r>
              <a:rPr lang="en-US" dirty="0" smtClean="0"/>
              <a:t>Historical and current artifacts (including behavior norms, traditions, and myths)</a:t>
            </a:r>
          </a:p>
          <a:p>
            <a:pPr lvl="2">
              <a:buNone/>
            </a:pPr>
            <a:endParaRPr lang="en-US" dirty="0" smtClean="0"/>
          </a:p>
          <a:p>
            <a:pPr lvl="2"/>
            <a:r>
              <a:rPr lang="en-US" dirty="0" smtClean="0"/>
              <a:t>Commonly held values and beliefs among internal and external participants in the organization</a:t>
            </a:r>
          </a:p>
          <a:p>
            <a:pPr lvl="2">
              <a:buNone/>
            </a:pPr>
            <a:endParaRPr lang="en-US" dirty="0" smtClean="0"/>
          </a:p>
          <a:p>
            <a:pPr lvl="2"/>
            <a:r>
              <a:rPr lang="en-US" dirty="0" smtClean="0"/>
              <a:t>Basic assumptions that provide the underlying basis for actions, values, and beliefs by the participants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Three Examples of Ways Teacher Leaders can Work with Principles in Reinforcing Positive Aspects of Culture: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Celebrate successes in staff meetings and ceremonies </a:t>
            </a:r>
          </a:p>
          <a:p>
            <a:r>
              <a:rPr lang="en-US" dirty="0" smtClean="0"/>
              <a:t>Tell stories of accomplishment and collaboration whenever they have the opportunity </a:t>
            </a:r>
          </a:p>
          <a:p>
            <a:r>
              <a:rPr lang="en-US" dirty="0" smtClean="0"/>
              <a:t>Use clear, shared language created during professional development to foster commitment to staff and </a:t>
            </a:r>
            <a:r>
              <a:rPr lang="en-US" smtClean="0"/>
              <a:t>student learning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Understanding A School’s Existing Culture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How long has the school existed?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Why was it built, and who were the first inhabitants?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had a major influence on the school’s direction?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critical incidents occurred in the past, and how were they resolved, if at all?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Understanding A School’s Existing Culture cont.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5"/>
            </a:pPr>
            <a:r>
              <a:rPr lang="en-US" dirty="0" smtClean="0"/>
              <a:t>What were the preceding principals, teachers, and students like?</a:t>
            </a:r>
          </a:p>
          <a:p>
            <a:pPr marL="514350" indent="-514350">
              <a:buAutoNum type="arabicPeriod" startAt="5"/>
            </a:pPr>
            <a:r>
              <a:rPr lang="en-US" dirty="0" smtClean="0"/>
              <a:t>What does the school’s architecture convey? How is space arranged and used?</a:t>
            </a:r>
          </a:p>
          <a:p>
            <a:pPr marL="514350" indent="-514350">
              <a:buAutoNum type="arabicPeriod" startAt="5"/>
            </a:pPr>
            <a:r>
              <a:rPr lang="en-US" dirty="0" smtClean="0"/>
              <a:t>What subcultures exist inside and outside the school?</a:t>
            </a:r>
          </a:p>
          <a:p>
            <a:pPr marL="514350" indent="-514350">
              <a:buAutoNum type="arabicPeriod" startAt="5"/>
            </a:pPr>
            <a:r>
              <a:rPr lang="en-US" dirty="0" smtClean="0"/>
              <a:t>Who are the recognized (and unrecognized heroes and villains of the school?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Understanding A School’s Existing Culture cont.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9.  What do people say (and think) when asked what the school stands for? What would they miss if they left?</a:t>
            </a: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10. What events are assigned special importance?</a:t>
            </a:r>
          </a:p>
          <a:p>
            <a:pPr marL="514350" indent="-514350">
              <a:buAutoNum type="arabicPeriod" startAt="11"/>
            </a:pPr>
            <a:r>
              <a:rPr lang="en-US" dirty="0" smtClean="0"/>
              <a:t>How is conflict typically defined? How is it handled?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Understanding A School’s Existing Culture cont.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12. What are the key ceremonies and stories of the school?</a:t>
            </a:r>
          </a:p>
          <a:p>
            <a:pPr marL="514350" indent="-514350">
              <a:buNone/>
            </a:pPr>
            <a:r>
              <a:rPr lang="en-US" dirty="0" smtClean="0"/>
              <a:t>13. What do people wish for?  Are there patterns to their individual dreams? 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Wagner’s three cultural elements that relate specifically to the overall culture of the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Professional collaboration</a:t>
            </a:r>
          </a:p>
          <a:p>
            <a:endParaRPr lang="en-US" dirty="0"/>
          </a:p>
          <a:p>
            <a:r>
              <a:rPr lang="en-US" dirty="0" err="1" smtClean="0"/>
              <a:t>Affiliative</a:t>
            </a:r>
            <a:r>
              <a:rPr lang="en-US" dirty="0" smtClean="0"/>
              <a:t> and collegial relationships</a:t>
            </a:r>
          </a:p>
          <a:p>
            <a:endParaRPr lang="en-US" dirty="0"/>
          </a:p>
          <a:p>
            <a:r>
              <a:rPr lang="en-US" dirty="0" smtClean="0"/>
              <a:t>Efficacy or self-determination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Questions to link the understanding of the school’s culture with your role as a leader: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do students, staff, and community members say (and think) when asked what the school stands for?</a:t>
            </a:r>
          </a:p>
          <a:p>
            <a:endParaRPr lang="en-US" dirty="0" smtClean="0"/>
          </a:p>
          <a:p>
            <a:r>
              <a:rPr lang="en-US" dirty="0" smtClean="0"/>
              <a:t>How do the key people in the school use personal pronouns in describing the school?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a Toxic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Focused on negative values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Fragmented—meaning is derived from subculture membership, </a:t>
            </a:r>
            <a:r>
              <a:rPr lang="en-US" dirty="0" err="1" smtClean="0"/>
              <a:t>antistudent</a:t>
            </a:r>
            <a:r>
              <a:rPr lang="en-US" dirty="0" smtClean="0"/>
              <a:t> sentiments, or life outside 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Almost exclusively destructive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Spiritually fractured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864</Words>
  <Application>Microsoft Office PowerPoint</Application>
  <PresentationFormat>On-screen Show (4:3)</PresentationFormat>
  <Paragraphs>127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Principal as  Culture Builder</vt:lpstr>
      <vt:lpstr>A Cultural Perspective for Learning in Community </vt:lpstr>
      <vt:lpstr>Understanding A School’s Existing Culture </vt:lpstr>
      <vt:lpstr>Understanding A School’s Existing Culture cont.</vt:lpstr>
      <vt:lpstr>Understanding A School’s Existing Culture cont.</vt:lpstr>
      <vt:lpstr>Understanding A School’s Existing Culture cont.</vt:lpstr>
      <vt:lpstr>Wagner’s three cultural elements that relate specifically to the overall culture of the school</vt:lpstr>
      <vt:lpstr>Questions to link the understanding of the school’s culture with your role as a leader:</vt:lpstr>
      <vt:lpstr>Characteristics of a Toxic Culture</vt:lpstr>
      <vt:lpstr>Negative Roles</vt:lpstr>
      <vt:lpstr>Outcomes of Strong School Cultures </vt:lpstr>
      <vt:lpstr>Principal Leadership in Creating, Maintaining, and Changing Culture Creating School Culture</vt:lpstr>
      <vt:lpstr>The first set, primary embedding mechanisms cont.</vt:lpstr>
      <vt:lpstr>A second set of mechanisms acts as culture reinforcers  </vt:lpstr>
      <vt:lpstr>Maintaining School Culture</vt:lpstr>
      <vt:lpstr>Changing School Culture: Seven steps in responding to toxic cultures </vt:lpstr>
      <vt:lpstr>The Principal Facilitating Others in Understanding and Developing Culture </vt:lpstr>
      <vt:lpstr>Five Possibilities that Symbolize what Principals and Assistant Principals can do</vt:lpstr>
      <vt:lpstr>Four Ways to Shape the Culture</vt:lpstr>
      <vt:lpstr>Three Examples of Ways Teacher Leaders can Work with Principles in Reinforcing Positive Aspects of Culture: </vt:lpstr>
    </vt:vector>
  </TitlesOfParts>
  <Company>Gardner-Webb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 as  Culture Builder</dc:title>
  <dc:creator>User</dc:creator>
  <cp:lastModifiedBy>AEURY</cp:lastModifiedBy>
  <cp:revision>8</cp:revision>
  <dcterms:created xsi:type="dcterms:W3CDTF">2011-09-12T18:48:15Z</dcterms:created>
  <dcterms:modified xsi:type="dcterms:W3CDTF">2011-09-12T20:01:50Z</dcterms:modified>
</cp:coreProperties>
</file>